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6" r:id="rId4"/>
    <p:sldId id="258" r:id="rId5"/>
    <p:sldId id="267" r:id="rId6"/>
    <p:sldId id="257" r:id="rId7"/>
    <p:sldId id="259" r:id="rId8"/>
    <p:sldId id="284" r:id="rId9"/>
    <p:sldId id="260" r:id="rId10"/>
    <p:sldId id="261" r:id="rId11"/>
    <p:sldId id="282" r:id="rId12"/>
    <p:sldId id="283" r:id="rId13"/>
    <p:sldId id="266" r:id="rId14"/>
    <p:sldId id="269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524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879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8538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048" y="2607047"/>
            <a:ext cx="7772400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181374"/>
      </p:ext>
    </p:extLst>
  </p:cSld>
  <p:clrMapOvr>
    <a:masterClrMapping/>
  </p:clrMapOvr>
  <p:transition spd="slow" advTm="8455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68313" y="1556792"/>
            <a:ext cx="8208143" cy="49685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8493292"/>
      </p:ext>
    </p:extLst>
  </p:cSld>
  <p:clrMapOvr>
    <a:masterClrMapping/>
  </p:clrMapOvr>
  <p:transition spd="slow" advTm="8455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7544" y="1771600"/>
            <a:ext cx="8207375" cy="48977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4056947"/>
      </p:ext>
    </p:extLst>
  </p:cSld>
  <p:clrMapOvr>
    <a:masterClrMapping/>
  </p:clrMapOvr>
  <p:transition spd="slow" advTm="8455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AF079-4C50-4037-9682-0495B4EC42DB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D5B9-B49D-40DA-AFAA-7F7F7D989ECD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7530026"/>
      </p:ext>
    </p:extLst>
  </p:cSld>
  <p:clrMapOvr>
    <a:masterClrMapping/>
  </p:clrMapOvr>
  <p:transition spd="slow" advTm="8455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899F1-5433-4C7D-9C27-43784639FE19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8024-812F-441B-A41D-8EFBA64FCB28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955219"/>
      </p:ext>
    </p:extLst>
  </p:cSld>
  <p:clrMapOvr>
    <a:masterClrMapping/>
  </p:clrMapOvr>
  <p:transition spd="slow" advTm="8455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B2A1-C48E-4986-A500-94B8B23C829F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13F6-7CA9-4631-81C6-0B8628568F7A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71031"/>
      </p:ext>
    </p:extLst>
  </p:cSld>
  <p:clrMapOvr>
    <a:masterClrMapping/>
  </p:clrMapOvr>
  <p:transition spd="slow" advTm="8455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7C331-F48E-4AEE-A787-6E6E70550D4A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C470D-2B0E-4983-85CE-E80EFE1FAF97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811722"/>
      </p:ext>
    </p:extLst>
  </p:cSld>
  <p:clrMapOvr>
    <a:masterClrMapping/>
  </p:clrMapOvr>
  <p:transition spd="slow" advTm="8455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EF02-831F-4D64-908B-6057DEC9EB46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6416-D1A3-45B7-BB23-21785B46FCD3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161720"/>
      </p:ext>
    </p:extLst>
  </p:cSld>
  <p:clrMapOvr>
    <a:masterClrMapping/>
  </p:clrMapOvr>
  <p:transition spd="slow" advTm="8455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013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2BFF-2279-4842-AFEB-251CB0AF0213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85F6-44C1-4493-8EC9-58DE2C103DED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3642713"/>
      </p:ext>
    </p:extLst>
  </p:cSld>
  <p:clrMapOvr>
    <a:masterClrMapping/>
  </p:clrMapOvr>
  <p:transition spd="slow" advTm="8455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B3331-6FEC-4AFB-8A63-79D8772CF3D2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5F0F-1ED3-4AB8-9075-D37D92109982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904919"/>
      </p:ext>
    </p:extLst>
  </p:cSld>
  <p:clrMapOvr>
    <a:masterClrMapping/>
  </p:clrMapOvr>
  <p:transition spd="slow" advTm="8455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FD879-EA66-40C7-B171-179E4EA66C5C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DDA49-CEED-4EAD-B4D6-1ABC8679EF76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790741"/>
      </p:ext>
    </p:extLst>
  </p:cSld>
  <p:clrMapOvr>
    <a:masterClrMapping/>
  </p:clrMapOvr>
  <p:transition spd="slow" advTm="8455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70441-96A2-4FB4-8867-233D3CF2A761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78B3-C886-4891-9E1D-158CD1A0150D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949003"/>
      </p:ext>
    </p:extLst>
  </p:cSld>
  <p:clrMapOvr>
    <a:masterClrMapping/>
  </p:clrMapOvr>
  <p:transition spd="slow" advTm="8455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15046-592A-478B-928E-A6DBD75D792A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93579-CDF4-4595-AFFB-4B5BA528B98F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869385"/>
      </p:ext>
    </p:extLst>
  </p:cSld>
  <p:clrMapOvr>
    <a:masterClrMapping/>
  </p:clrMapOvr>
  <p:transition spd="slow" advTm="8455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00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482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1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292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361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61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43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828E-F4A5-4107-ACE8-87029E392C6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8FE18-2B01-40FF-A565-1A0D350DEE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87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BF7735-CA79-45CF-A9AA-86443DBE06F3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15.02.2021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1743E4-C3FF-4533-A7E4-5327666F6DBC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770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Tm="8455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3952" y="1289953"/>
            <a:ext cx="76328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  <a:cs typeface="Mongolian Baiti" panose="03000500000000000000" pitchFamily="66" charset="0"/>
              </a:rPr>
              <a:t>Моя педагогическая находка</a:t>
            </a:r>
            <a:endParaRPr lang="ru-RU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«Использование игровых технологий в практической деятельности учителя – логопеда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в условиях реализации ФГОС ДО»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учитель-логопед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Израпова Хава Хасановна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0528" y="176173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b="1" i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2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</a:t>
            </a:r>
          </a:p>
          <a:p>
            <a:pPr algn="ctr"/>
            <a:r>
              <a:rPr lang="ru-RU" sz="12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1200" b="1" i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12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b="1" i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12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1 «ЛАСТОЧКА»</a:t>
            </a:r>
          </a:p>
          <a:p>
            <a:pPr algn="ctr"/>
            <a:r>
              <a:rPr lang="ru-RU" sz="12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ИШХОЙ-ЮРТ ГУДЕРМЕССКОГО МУНИЦИПАЛЬНОГО РАЙОНА»</a:t>
            </a:r>
            <a:endParaRPr lang="ru-RU" sz="1200" b="1" i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64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</a:rPr>
              <a:t>«Веселый огород»</a:t>
            </a:r>
            <a:endParaRPr lang="ru-RU" sz="2800" b="1" i="1" dirty="0">
              <a:solidFill>
                <a:srgbClr val="0070C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</a:endParaRPr>
          </a:p>
        </p:txBody>
      </p:sp>
      <p:pic>
        <p:nvPicPr>
          <p:cNvPr id="13" name="Рисунок 12" descr="WhatsApp Image 2021-02-15 at 11.00.1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4059744" cy="228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WhatsApp Image 2021-02-15 at 11.01.0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692696"/>
            <a:ext cx="4027841" cy="226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WhatsApp Image 2021-02-15 at 11.14.03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2996951"/>
            <a:ext cx="2699792" cy="1518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WhatsApp Image 2021-02-15 at 11.14.25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996952"/>
            <a:ext cx="2736304" cy="153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WhatsApp Image 2021-02-15 at 11.14.47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3429000"/>
            <a:ext cx="3096344" cy="174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4966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64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</a:rPr>
              <a:t>«Звукоед»</a:t>
            </a:r>
            <a:endParaRPr lang="ru-RU" sz="2800" b="1" i="1" dirty="0">
              <a:solidFill>
                <a:srgbClr val="0070C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" name="Рисунок 9" descr="IMG-20210215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3384376" cy="2203702"/>
          </a:xfrm>
          <a:prstGeom prst="rect">
            <a:avLst/>
          </a:prstGeom>
        </p:spPr>
      </p:pic>
      <p:pic>
        <p:nvPicPr>
          <p:cNvPr id="11" name="Рисунок 10" descr="IMG-20210215-WA0020.jpg"/>
          <p:cNvPicPr>
            <a:picLocks noChangeAspect="1"/>
          </p:cNvPicPr>
          <p:nvPr/>
        </p:nvPicPr>
        <p:blipFill>
          <a:blip r:embed="rId4" cstate="print"/>
          <a:srcRect l="9838" r="8263"/>
          <a:stretch>
            <a:fillRect/>
          </a:stretch>
        </p:blipFill>
        <p:spPr>
          <a:xfrm>
            <a:off x="4932040" y="554194"/>
            <a:ext cx="3655206" cy="23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10215-WA0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068960"/>
            <a:ext cx="2483768" cy="158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-20210215-WA0012.jpg"/>
          <p:cNvPicPr>
            <a:picLocks noChangeAspect="1"/>
          </p:cNvPicPr>
          <p:nvPr/>
        </p:nvPicPr>
        <p:blipFill>
          <a:blip r:embed="rId6" cstate="print"/>
          <a:srcRect t="6951" b="16400"/>
          <a:stretch>
            <a:fillRect/>
          </a:stretch>
        </p:blipFill>
        <p:spPr>
          <a:xfrm>
            <a:off x="2987824" y="3284984"/>
            <a:ext cx="2429899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-20210215-WA0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2996952"/>
            <a:ext cx="339390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-20210215-WA00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668801"/>
            <a:ext cx="2976469" cy="218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496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4685" y="188640"/>
            <a:ext cx="3374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00206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  <a:cs typeface="Times New Roman" pitchFamily="18" charset="0"/>
              </a:rPr>
              <a:t>Автоматизация звуков</a:t>
            </a:r>
            <a:endParaRPr lang="ru-RU" sz="2800" dirty="0">
              <a:solidFill>
                <a:srgbClr val="00206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65" y="698831"/>
            <a:ext cx="2645827" cy="316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14"/>
          <a:stretch/>
        </p:blipFill>
        <p:spPr bwMode="auto">
          <a:xfrm>
            <a:off x="2987824" y="728755"/>
            <a:ext cx="2884063" cy="3132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b="6516"/>
          <a:stretch/>
        </p:blipFill>
        <p:spPr bwMode="auto">
          <a:xfrm>
            <a:off x="6108639" y="693605"/>
            <a:ext cx="2799101" cy="314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6" cstate="print"/>
          <a:srcRect t="45752" b="6277"/>
          <a:stretch/>
        </p:blipFill>
        <p:spPr bwMode="auto">
          <a:xfrm>
            <a:off x="80405" y="3861049"/>
            <a:ext cx="3384376" cy="233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3313" y="4005064"/>
            <a:ext cx="3230687" cy="268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95536" y="3327325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«Заведи мотор»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464781" y="525551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«Поезд»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565895" y="616584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«Составь предложение»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3506874" y="366164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«Лабиринты»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752475" y="3586426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«Четвертый лишний»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273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46989" y="260648"/>
            <a:ext cx="4721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00206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  <a:cs typeface="Times New Roman" pitchFamily="18" charset="0"/>
              </a:rPr>
              <a:t>Развитие фонематического слуха</a:t>
            </a:r>
            <a:endParaRPr lang="ru-RU" sz="2800" dirty="0">
              <a:solidFill>
                <a:srgbClr val="00206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808149"/>
            <a:ext cx="2664296" cy="309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Елена\Local Settings\Temp\Rar$DI50.109\твердые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9" y="990820"/>
            <a:ext cx="2016224" cy="243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Елена\Local Settings\Temp\Rar$DI56.500\согласнгые.png"/>
          <p:cNvPicPr/>
          <p:nvPr/>
        </p:nvPicPr>
        <p:blipFill>
          <a:blip r:embed="rId5" cstate="print"/>
          <a:srcRect t="6466" b="6197"/>
          <a:stretch>
            <a:fillRect/>
          </a:stretch>
        </p:blipFill>
        <p:spPr bwMode="auto">
          <a:xfrm>
            <a:off x="6300192" y="990820"/>
            <a:ext cx="2160240" cy="243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img0.liveinternet.ru/images/attach/c/2/68/798/68798928_1294234644_Bez_imeni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3203"/>
            <a:ext cx="5331617" cy="2024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95536" y="3810519"/>
            <a:ext cx="280831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«Подбери слово к схеме»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115616" y="5085184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«Паровозик»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4932041" y="3277028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«Засели домики»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5164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60648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Лексико-грамматический строй речи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1" y="908720"/>
            <a:ext cx="36210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4811505" y="908720"/>
            <a:ext cx="3743039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Елена\Local Settings\Temp\Rar$DI04.563\чей хвост 4.jpg"/>
          <p:cNvPicPr/>
          <p:nvPr/>
        </p:nvPicPr>
        <p:blipFill rotWithShape="1">
          <a:blip r:embed="rId5" cstate="print"/>
          <a:srcRect r="49383" b="66799"/>
          <a:stretch/>
        </p:blipFill>
        <p:spPr bwMode="auto">
          <a:xfrm>
            <a:off x="323528" y="3452446"/>
            <a:ext cx="1800544" cy="160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Елена\Local Settings\Temp\Rar$DI04.563\чей хвост 4.jpg"/>
          <p:cNvPicPr/>
          <p:nvPr/>
        </p:nvPicPr>
        <p:blipFill>
          <a:blip r:embed="rId6" cstate="print"/>
          <a:srcRect t="33860" r="50088" b="33730"/>
          <a:stretch>
            <a:fillRect/>
          </a:stretch>
        </p:blipFill>
        <p:spPr bwMode="auto">
          <a:xfrm>
            <a:off x="316561" y="5056069"/>
            <a:ext cx="1807512" cy="160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Антонимы - глаголы. Для детей 3-7 лет. Обсуждение на LiveInternet - Российский Сервис Онлайн-Дневников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693257"/>
            <a:ext cx="30765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1.bp.blogspot.com/-GsCS9NsOgas/UVmpfOnGO_I/AAAAAAAARyk/ymq4VqxaQTo/s1600/%D0%9F%D1%80%D0%B5%D0%B4%D0%BB%D0%BE%D0%B3%D0%B8+1.jpg"/>
          <p:cNvPicPr/>
          <p:nvPr/>
        </p:nvPicPr>
        <p:blipFill rotWithShape="1">
          <a:blip r:embed="rId8" cstate="print"/>
          <a:srcRect l="8792" t="21677" r="8347" b="5036"/>
          <a:stretch/>
        </p:blipFill>
        <p:spPr bwMode="auto">
          <a:xfrm>
            <a:off x="2893701" y="3458057"/>
            <a:ext cx="2708195" cy="299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115616" y="307527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«Сосчитай»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95536" y="6226323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«Чей хвост»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213482" y="6290160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«Кошки-мышки»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300192" y="5998348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«Наоборот»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5623183" y="3150840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«Чья мама?»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723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892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Wingdings" pitchFamily="2" charset="2"/>
              <a:buChar char="v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 (англ. quest ), - приключенческая игра (англ.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adventure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game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 — один из основных жанров компьютерных игр, представляющий собой интерактивную историю с главным героем, управляемым игроком.</a:t>
            </a:r>
          </a:p>
          <a:p>
            <a:pPr>
              <a:spcAft>
                <a:spcPts val="0"/>
              </a:spcAft>
              <a:buFont typeface="Wingdings" pitchFamily="2" charset="2"/>
              <a:buChar char="v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Квест - это игры, в которых игроку необходимо искать различные предметы, находить им применение, разговаривать с различными персонажами в игре, решать головоломки и т.д. </a:t>
            </a:r>
          </a:p>
          <a:p>
            <a:pPr>
              <a:spcAft>
                <a:spcPts val="0"/>
              </a:spcAft>
              <a:buFont typeface="Wingdings" pitchFamily="2" charset="2"/>
              <a:buChar char="v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 – это командная игра. Идея игры проста – команды, перемещаясь по точкам, выполняют различные задания, но изюминка такой организации игровой деятельности состоит в том, что, выполнив одно задание, дети получают подсказку к выполнению следующего.</a:t>
            </a:r>
            <a:endParaRPr lang="ru-RU" i="1" dirty="0">
              <a:solidFill>
                <a:srgbClr val="00206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" name="Содержимое 6" descr="5fd82e900ba320004170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3339379"/>
            <a:ext cx="6255326" cy="351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2"/>
          <p:cNvSpPr>
            <a:spLocks noChangeArrowheads="1"/>
          </p:cNvSpPr>
          <p:nvPr/>
        </p:nvSpPr>
        <p:spPr bwMode="gray">
          <a:xfrm>
            <a:off x="3059832" y="2204864"/>
            <a:ext cx="2743200" cy="2743200"/>
          </a:xfrm>
          <a:prstGeom prst="ellipse">
            <a:avLst/>
          </a:prstGeom>
          <a:solidFill>
            <a:srgbClr val="FFFFFF">
              <a:alpha val="8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gray">
          <a:xfrm>
            <a:off x="3657600" y="2786063"/>
            <a:ext cx="1619250" cy="1619250"/>
          </a:xfrm>
          <a:prstGeom prst="ellipse">
            <a:avLst/>
          </a:prstGeom>
          <a:solidFill>
            <a:srgbClr val="DCDCDC">
              <a:alpha val="5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gray">
          <a:xfrm>
            <a:off x="2895600" y="3567113"/>
            <a:ext cx="1524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gray">
          <a:xfrm>
            <a:off x="3733800" y="2424113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gray">
          <a:xfrm flipH="1">
            <a:off x="3829050" y="3948113"/>
            <a:ext cx="81915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gray">
          <a:xfrm>
            <a:off x="5029200" y="3871913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gray">
          <a:xfrm flipV="1">
            <a:off x="5029200" y="2576513"/>
            <a:ext cx="533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gray">
          <a:xfrm>
            <a:off x="4295775" y="3176588"/>
            <a:ext cx="895350" cy="895350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2267745" y="1124744"/>
            <a:ext cx="1896270" cy="1808958"/>
            <a:chOff x="2064" y="1008"/>
            <a:chExt cx="787" cy="873"/>
          </a:xfrm>
        </p:grpSpPr>
        <p:sp>
          <p:nvSpPr>
            <p:cNvPr id="18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2083" y="1031"/>
              <a:ext cx="680" cy="850"/>
              <a:chOff x="3975" y="1592"/>
              <a:chExt cx="932" cy="1164"/>
            </a:xfrm>
          </p:grpSpPr>
          <p:pic>
            <p:nvPicPr>
              <p:cNvPr id="32" name="Picture 14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33" name="Oval 15"/>
              <p:cNvSpPr>
                <a:spLocks noChangeArrowheads="1"/>
              </p:cNvSpPr>
              <p:nvPr/>
            </p:nvSpPr>
            <p:spPr bwMode="gray">
              <a:xfrm>
                <a:off x="3976" y="1592"/>
                <a:ext cx="931" cy="93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34" name="Picture 16" descr="light_shadow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46"/>
              <a:stretch>
                <a:fillRect/>
              </a:stretch>
            </p:blipFill>
            <p:spPr bwMode="gray">
              <a:xfrm>
                <a:off x="3985" y="1631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35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36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42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3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4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5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7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8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9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0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1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0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2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8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3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4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1" name="Rectangle 39"/>
            <p:cNvSpPr>
              <a:spLocks noChangeArrowheads="1"/>
            </p:cNvSpPr>
            <p:nvPr/>
          </p:nvSpPr>
          <p:spPr bwMode="gray">
            <a:xfrm>
              <a:off x="2242" y="1272"/>
              <a:ext cx="60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r>
                <a:rPr lang="ru-RU" sz="1600" dirty="0" smtClean="0"/>
                <a:t>Игровая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6" name="Group 40"/>
          <p:cNvGrpSpPr>
            <a:grpSpLocks/>
          </p:cNvGrpSpPr>
          <p:nvPr/>
        </p:nvGrpSpPr>
        <p:grpSpPr bwMode="auto">
          <a:xfrm>
            <a:off x="990912" y="2492896"/>
            <a:ext cx="2812303" cy="2016224"/>
            <a:chOff x="2064" y="1008"/>
            <a:chExt cx="1217" cy="872"/>
          </a:xfrm>
        </p:grpSpPr>
        <p:sp>
          <p:nvSpPr>
            <p:cNvPr id="47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8" name="Group 42"/>
            <p:cNvGrpSpPr>
              <a:grpSpLocks/>
            </p:cNvGrpSpPr>
            <p:nvPr/>
          </p:nvGrpSpPr>
          <p:grpSpPr bwMode="auto">
            <a:xfrm>
              <a:off x="2087" y="1031"/>
              <a:ext cx="681" cy="849"/>
              <a:chOff x="3975" y="1593"/>
              <a:chExt cx="932" cy="1163"/>
            </a:xfrm>
          </p:grpSpPr>
          <p:pic>
            <p:nvPicPr>
              <p:cNvPr id="61" name="Picture 43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62" name="Oval 44"/>
              <p:cNvSpPr>
                <a:spLocks noChangeArrowheads="1"/>
              </p:cNvSpPr>
              <p:nvPr/>
            </p:nvSpPr>
            <p:spPr bwMode="gray">
              <a:xfrm>
                <a:off x="3976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63" name="Picture 45" descr="light_shadow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46"/>
              <a:stretch>
                <a:fillRect/>
              </a:stretch>
            </p:blipFill>
            <p:spPr bwMode="gray">
              <a:xfrm>
                <a:off x="3988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64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65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1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2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6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67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0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49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51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7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2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53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50" name="Rectangle 68"/>
            <p:cNvSpPr>
              <a:spLocks noChangeArrowheads="1"/>
            </p:cNvSpPr>
            <p:nvPr/>
          </p:nvSpPr>
          <p:spPr bwMode="gray">
            <a:xfrm>
              <a:off x="2087" y="1257"/>
              <a:ext cx="1194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lvl="0"/>
              <a:r>
                <a:rPr lang="ru-RU" sz="1600" dirty="0" smtClean="0"/>
                <a:t>Коммуникативная</a:t>
              </a:r>
              <a:endParaRPr lang="ru-RU" sz="1600" dirty="0"/>
            </a:p>
          </p:txBody>
        </p:sp>
      </p:grpSp>
      <p:grpSp>
        <p:nvGrpSpPr>
          <p:cNvPr id="75" name="Group 69"/>
          <p:cNvGrpSpPr>
            <a:grpSpLocks/>
          </p:cNvGrpSpPr>
          <p:nvPr/>
        </p:nvGrpSpPr>
        <p:grpSpPr bwMode="auto">
          <a:xfrm>
            <a:off x="1979712" y="4876403"/>
            <a:ext cx="1927624" cy="1981597"/>
            <a:chOff x="2064" y="1008"/>
            <a:chExt cx="764" cy="872"/>
          </a:xfrm>
        </p:grpSpPr>
        <p:sp>
          <p:nvSpPr>
            <p:cNvPr id="76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7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90" name="Picture 72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3977" y="1593"/>
                <a:ext cx="926" cy="935"/>
              </a:xfrm>
              <a:prstGeom prst="rect">
                <a:avLst/>
              </a:prstGeom>
              <a:noFill/>
            </p:spPr>
          </p:pic>
          <p:sp>
            <p:nvSpPr>
              <p:cNvPr id="91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92" name="Picture 74" descr="light_shadow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93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94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0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1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2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3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5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96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7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8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9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78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80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86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8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9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1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82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5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79" name="Rectangle 97"/>
            <p:cNvSpPr>
              <a:spLocks noChangeArrowheads="1"/>
            </p:cNvSpPr>
            <p:nvPr/>
          </p:nvSpPr>
          <p:spPr bwMode="gray">
            <a:xfrm>
              <a:off x="2093" y="1230"/>
              <a:ext cx="735" cy="1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lvl="0"/>
              <a:r>
                <a:rPr lang="ru-RU" sz="1600" dirty="0" smtClean="0"/>
                <a:t>Изобразительная</a:t>
              </a:r>
              <a:endParaRPr lang="ru-RU" sz="1600" dirty="0"/>
            </a:p>
          </p:txBody>
        </p:sp>
      </p:grpSp>
      <p:grpSp>
        <p:nvGrpSpPr>
          <p:cNvPr id="133" name="Group 127"/>
          <p:cNvGrpSpPr>
            <a:grpSpLocks/>
          </p:cNvGrpSpPr>
          <p:nvPr/>
        </p:nvGrpSpPr>
        <p:grpSpPr bwMode="auto">
          <a:xfrm>
            <a:off x="5325106" y="692696"/>
            <a:ext cx="3422112" cy="2248942"/>
            <a:chOff x="2064" y="1008"/>
            <a:chExt cx="1368" cy="872"/>
          </a:xfrm>
        </p:grpSpPr>
        <p:sp>
          <p:nvSpPr>
            <p:cNvPr id="134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35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48" name="Picture 130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49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0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151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2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8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9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60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61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3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6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7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36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38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44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5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6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7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39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40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1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2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37" name="Rectangle 155"/>
            <p:cNvSpPr>
              <a:spLocks noChangeArrowheads="1"/>
            </p:cNvSpPr>
            <p:nvPr/>
          </p:nvSpPr>
          <p:spPr bwMode="gray">
            <a:xfrm>
              <a:off x="2108" y="1203"/>
              <a:ext cx="1324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lvl="0"/>
              <a:r>
                <a:rPr lang="ru-RU" sz="1600" dirty="0" smtClean="0"/>
                <a:t>Познавательно</a:t>
              </a:r>
            </a:p>
            <a:p>
              <a:pPr lvl="0"/>
              <a:r>
                <a:rPr lang="ru-RU" sz="1600" dirty="0" smtClean="0"/>
                <a:t>-исследовательская</a:t>
              </a:r>
              <a:endParaRPr lang="ru-RU" sz="1600" dirty="0"/>
            </a:p>
          </p:txBody>
        </p:sp>
      </p:grpSp>
      <p:grpSp>
        <p:nvGrpSpPr>
          <p:cNvPr id="162" name="Group 156"/>
          <p:cNvGrpSpPr>
            <a:grpSpLocks/>
          </p:cNvGrpSpPr>
          <p:nvPr/>
        </p:nvGrpSpPr>
        <p:grpSpPr bwMode="auto">
          <a:xfrm rot="4976862" flipH="1">
            <a:off x="4455026" y="3337080"/>
            <a:ext cx="700302" cy="673502"/>
            <a:chOff x="1944" y="1111"/>
            <a:chExt cx="204" cy="196"/>
          </a:xfrm>
        </p:grpSpPr>
        <p:pic>
          <p:nvPicPr>
            <p:cNvPr id="163" name="Picture 157" descr="circuler_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</p:spPr>
        </p:pic>
        <p:sp>
          <p:nvSpPr>
            <p:cNvPr id="164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5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68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74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5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6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7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69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70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1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2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3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66" name="Arc 17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7" name="Picture 171" descr="light_shadow1"/>
            <p:cNvPicPr>
              <a:picLocks noChangeAspect="1" noChangeArrowheads="1"/>
            </p:cNvPicPr>
            <p:nvPr/>
          </p:nvPicPr>
          <p:blipFill>
            <a:blip r:embed="rId4" cstate="print"/>
            <a:srcRect t="11024" b="46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</p:spPr>
        </p:pic>
      </p:grpSp>
      <p:cxnSp>
        <p:nvCxnSpPr>
          <p:cNvPr id="207" name="Прямая со стрелкой 206"/>
          <p:cNvCxnSpPr>
            <a:stCxn id="164" idx="6"/>
          </p:cNvCxnSpPr>
          <p:nvPr/>
        </p:nvCxnSpPr>
        <p:spPr bwMode="auto">
          <a:xfrm>
            <a:off x="4837170" y="3960430"/>
            <a:ext cx="454910" cy="919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8" name="Прямая со стрелкой 207"/>
          <p:cNvCxnSpPr/>
          <p:nvPr/>
        </p:nvCxnSpPr>
        <p:spPr bwMode="auto">
          <a:xfrm>
            <a:off x="4932040" y="3789040"/>
            <a:ext cx="10081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9" name="Picture 2" descr="C:\Users\User1\Desktop\заставки\images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492896"/>
            <a:ext cx="2171700" cy="2105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4" name="Group 98"/>
          <p:cNvGrpSpPr>
            <a:grpSpLocks/>
          </p:cNvGrpSpPr>
          <p:nvPr/>
        </p:nvGrpSpPr>
        <p:grpSpPr bwMode="auto">
          <a:xfrm>
            <a:off x="4716016" y="4581128"/>
            <a:ext cx="1904329" cy="1962845"/>
            <a:chOff x="2064" y="1008"/>
            <a:chExt cx="722" cy="872"/>
          </a:xfrm>
        </p:grpSpPr>
        <p:sp>
          <p:nvSpPr>
            <p:cNvPr id="105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6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19" name="Picture 101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0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3">
                  <a:lumMod val="25000"/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1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122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3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9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0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4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5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6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07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09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15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10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11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08" name="Rectangle 126"/>
            <p:cNvSpPr>
              <a:spLocks noChangeArrowheads="1"/>
            </p:cNvSpPr>
            <p:nvPr/>
          </p:nvSpPr>
          <p:spPr bwMode="gray">
            <a:xfrm>
              <a:off x="2185" y="1264"/>
              <a:ext cx="582" cy="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lvl="0"/>
              <a:r>
                <a:rPr lang="ru-RU" sz="1600" dirty="0" smtClean="0"/>
                <a:t>Музыкальная </a:t>
              </a:r>
              <a:endParaRPr lang="ru-RU" sz="1600" dirty="0"/>
            </a:p>
          </p:txBody>
        </p:sp>
      </p:grpSp>
      <p:grpSp>
        <p:nvGrpSpPr>
          <p:cNvPr id="178" name="Group 98"/>
          <p:cNvGrpSpPr>
            <a:grpSpLocks/>
          </p:cNvGrpSpPr>
          <p:nvPr/>
        </p:nvGrpSpPr>
        <p:grpSpPr bwMode="auto">
          <a:xfrm>
            <a:off x="5796136" y="2852936"/>
            <a:ext cx="1904330" cy="1965097"/>
            <a:chOff x="2064" y="1008"/>
            <a:chExt cx="722" cy="873"/>
          </a:xfrm>
        </p:grpSpPr>
        <p:sp>
          <p:nvSpPr>
            <p:cNvPr id="179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80" name="Group 100"/>
            <p:cNvGrpSpPr>
              <a:grpSpLocks/>
            </p:cNvGrpSpPr>
            <p:nvPr/>
          </p:nvGrpSpPr>
          <p:grpSpPr bwMode="auto">
            <a:xfrm>
              <a:off x="2087" y="1032"/>
              <a:ext cx="676" cy="849"/>
              <a:chOff x="3975" y="1593"/>
              <a:chExt cx="925" cy="1163"/>
            </a:xfrm>
          </p:grpSpPr>
          <p:pic>
            <p:nvPicPr>
              <p:cNvPr id="193" name="Picture 101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grpSp>
            <p:nvGrpSpPr>
              <p:cNvPr id="196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97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03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04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05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06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98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99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00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01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02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81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83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89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0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1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2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4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85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6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7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8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82" name="Rectangle 126"/>
            <p:cNvSpPr>
              <a:spLocks noChangeArrowheads="1"/>
            </p:cNvSpPr>
            <p:nvPr/>
          </p:nvSpPr>
          <p:spPr bwMode="gray">
            <a:xfrm>
              <a:off x="2185" y="1264"/>
              <a:ext cx="566" cy="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lvl="0"/>
              <a:r>
                <a:rPr lang="ru-RU" sz="1600" dirty="0" smtClean="0"/>
                <a:t>Двигательная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Заголовок 1"/>
          <p:cNvSpPr txBox="1">
            <a:spLocks/>
          </p:cNvSpPr>
          <p:nvPr/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КВЕСТА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1" name="Содержимое 3"/>
          <p:cNvSpPr>
            <a:spLocks noGrp="1"/>
          </p:cNvSpPr>
          <p:nvPr>
            <p:ph sz="half" idx="4294967295"/>
          </p:nvPr>
        </p:nvSpPr>
        <p:spPr>
          <a:xfrm>
            <a:off x="750414" y="1196752"/>
            <a:ext cx="8393586" cy="5168046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sz="4800" dirty="0" smtClean="0"/>
          </a:p>
          <a:p>
            <a:pPr algn="ctr">
              <a:buNone/>
            </a:pPr>
            <a:r>
              <a:rPr lang="ru-RU" sz="7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Оценка. Приз. Рефлексия (подведение итогов и оценка мероприятия)</a:t>
            </a:r>
          </a:p>
          <a:p>
            <a:pPr>
              <a:buNone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              Воспитатель ориентируется на 4 вида рефлексии для оценки мероприятия:</a:t>
            </a:r>
          </a:p>
          <a:p>
            <a:pPr>
              <a:buFont typeface="Wingdings" pitchFamily="2" charset="2"/>
              <a:buChar char="v"/>
            </a:pPr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Коммуникационная - обмен мнениями и новой информацией между детьми и педагогами;</a:t>
            </a:r>
          </a:p>
          <a:p>
            <a:pPr>
              <a:buFont typeface="Wingdings" pitchFamily="2" charset="2"/>
              <a:buChar char="v"/>
            </a:pPr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- приобретение детьми нового знания;</a:t>
            </a:r>
          </a:p>
          <a:p>
            <a:pPr>
              <a:buFont typeface="Wingdings" pitchFamily="2" charset="2"/>
              <a:buChar char="v"/>
            </a:pPr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Мотивационная - побуждение детей и родителей к дальнейшему расширению информационного поля;</a:t>
            </a:r>
          </a:p>
          <a:p>
            <a:pPr>
              <a:buFont typeface="Wingdings" pitchFamily="2" charset="2"/>
              <a:buChar char="v"/>
            </a:pPr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Оценочная - соотнесение новой информации и уже имеющихся у детей знаний, высказывание собственного отношения, оценка процесса.</a:t>
            </a:r>
          </a:p>
          <a:p>
            <a:endParaRPr lang="ru-RU" sz="4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Заголовок 1"/>
          <p:cNvSpPr txBox="1">
            <a:spLocks/>
          </p:cNvSpPr>
          <p:nvPr/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08.05.19-cb6e8573f25461c17ff7eee41e74d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816784" cy="3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5a987007d5614f12073c1d1afc75ed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236884"/>
            <a:ext cx="4860032" cy="324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Заголовок 1"/>
          <p:cNvSpPr txBox="1">
            <a:spLocks/>
          </p:cNvSpPr>
          <p:nvPr/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33265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  <a:cs typeface="Times New Roman" pitchFamily="18" charset="0"/>
              </a:rPr>
              <a:t>Работа с родителями</a:t>
            </a:r>
            <a:endParaRPr lang="ru-RU" sz="3600" dirty="0">
              <a:solidFill>
                <a:srgbClr val="00206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Рисунок 8" descr="IMG-20210211-WA0055.jpg"/>
          <p:cNvPicPr>
            <a:picLocks noChangeAspect="1"/>
          </p:cNvPicPr>
          <p:nvPr/>
        </p:nvPicPr>
        <p:blipFill>
          <a:blip r:embed="rId3" cstate="print"/>
          <a:srcRect l="10626" b="11151"/>
          <a:stretch>
            <a:fillRect/>
          </a:stretch>
        </p:blipFill>
        <p:spPr>
          <a:xfrm>
            <a:off x="251520" y="836712"/>
            <a:ext cx="3384376" cy="252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10211-WA0056.jpg"/>
          <p:cNvPicPr>
            <a:picLocks noChangeAspect="1"/>
          </p:cNvPicPr>
          <p:nvPr/>
        </p:nvPicPr>
        <p:blipFill>
          <a:blip r:embed="rId4" cstate="print"/>
          <a:srcRect r="9401" b="22700"/>
          <a:stretch>
            <a:fillRect/>
          </a:stretch>
        </p:blipFill>
        <p:spPr>
          <a:xfrm>
            <a:off x="6012160" y="836712"/>
            <a:ext cx="2704395" cy="307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10211-WA0060.jpg"/>
          <p:cNvPicPr>
            <a:picLocks noChangeAspect="1"/>
          </p:cNvPicPr>
          <p:nvPr/>
        </p:nvPicPr>
        <p:blipFill>
          <a:blip r:embed="rId5" cstate="print"/>
          <a:srcRect b="11151"/>
          <a:stretch>
            <a:fillRect/>
          </a:stretch>
        </p:blipFill>
        <p:spPr>
          <a:xfrm>
            <a:off x="4283968" y="3789040"/>
            <a:ext cx="4605483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10211-WA0057.jpg"/>
          <p:cNvPicPr>
            <a:picLocks noChangeAspect="1"/>
          </p:cNvPicPr>
          <p:nvPr/>
        </p:nvPicPr>
        <p:blipFill>
          <a:blip r:embed="rId6" cstate="print"/>
          <a:srcRect r="3801" b="18500"/>
          <a:stretch>
            <a:fillRect/>
          </a:stretch>
        </p:blipFill>
        <p:spPr>
          <a:xfrm>
            <a:off x="467544" y="3257600"/>
            <a:ext cx="318734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256219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«Без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нет и не может быть полноценного умственного развития.</a:t>
            </a:r>
          </a:p>
          <a:p>
            <a:pPr>
              <a:spcAft>
                <a:spcPts val="75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– это огромное светлое окно, через которое в духовный мир</a:t>
            </a:r>
          </a:p>
          <a:p>
            <a:pPr>
              <a:spcAft>
                <a:spcPts val="75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 вливается живительный поток представлений, понятий.</a:t>
            </a:r>
          </a:p>
          <a:p>
            <a:pPr>
              <a:spcAft>
                <a:spcPts val="75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– это искра, зажигающая огонек пытливости 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любознательности».</a:t>
            </a:r>
          </a:p>
          <a:p>
            <a:pPr>
              <a:spcAft>
                <a:spcPts val="75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В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А. Сухомлинский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Заголовок 1"/>
          <p:cNvSpPr txBox="1">
            <a:spLocks/>
          </p:cNvSpPr>
          <p:nvPr/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33265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  <a:cs typeface="Times New Roman" pitchFamily="18" charset="0"/>
              </a:rPr>
              <a:t>Уголок для родителей  учителя логопеда</a:t>
            </a:r>
            <a:endParaRPr lang="ru-RU" sz="3600" dirty="0">
              <a:solidFill>
                <a:srgbClr val="00206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3" name="Рисунок 12" descr="20210215_092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2529" y="632689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0210215_092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484784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210215_0923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484784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210215_0924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64502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20210215_092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3789040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Заголовок 1"/>
          <p:cNvSpPr txBox="1">
            <a:spLocks/>
          </p:cNvSpPr>
          <p:nvPr/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1052736"/>
            <a:ext cx="84249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«Владеть   по возможности   в совершенстве всеми видами и появлениями   речи – значит владеть   могущественным орудием   умственного   развития   человека, а стало   быть и культуры   человечества».</a:t>
            </a:r>
          </a:p>
          <a:p>
            <a:endParaRPr lang="ru-RU" sz="2800" b="1" dirty="0" smtClean="0"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algn="r"/>
            <a:r>
              <a:rPr lang="ru-RU" sz="2800" b="1" dirty="0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Е.И. Тихеева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Заголовок 1"/>
          <p:cNvSpPr txBox="1">
            <a:spLocks/>
          </p:cNvSpPr>
          <p:nvPr/>
        </p:nvSpPr>
        <p:spPr>
          <a:xfrm>
            <a:off x="457200" y="325438"/>
            <a:ext cx="822960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2060848"/>
            <a:ext cx="8352928" cy="1440160"/>
          </a:xfrm>
          <a:prstGeom prst="rect">
            <a:avLst/>
          </a:prstGeom>
          <a:noFill/>
        </p:spPr>
        <p:txBody>
          <a:bodyPr wrap="square" rtlCol="0">
            <a:prstTxWarp prst="textCanDown">
              <a:avLst>
                <a:gd name="adj" fmla="val 27214"/>
              </a:avLst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856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8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830" y="260648"/>
            <a:ext cx="9073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Инновационный опыт в моём понимании - это «держать руку на пульсе» современной педагогики, а у моих воспитанников, посещающих занятия в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логопункте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нашего ДОУ, особые речевые потребности. Владение инновационными педагогическими технологиями - это требования профессиональной квалификации педагога ХХI века! В моей педагогической деятельности современные технологии приобретают всё большее значение. Они способствуют достижению максимально возможных успехов в преодолении речевых нарушений у детей, служат для создания благоприятного эмоционального фона, способствуют включению в работу активизации нарушенных психических функций.</a:t>
            </a:r>
            <a:endParaRPr lang="ru-RU" sz="1600" i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83">
            <a:off x="513299" y="2970699"/>
            <a:ext cx="328498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931">
            <a:off x="4695782" y="2995402"/>
            <a:ext cx="4256495" cy="300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17096173"/>
      </p:ext>
    </p:extLst>
  </p:cSld>
  <p:clrMapOvr>
    <a:masterClrMapping/>
  </p:clrMapOvr>
  <p:transition spd="slow" advTm="22433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38072"/>
            <a:ext cx="903649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eaLnBrk="0" fontAlgn="base" hangingPunct="0">
              <a:lnSpc>
                <a:spcPct val="115000"/>
              </a:lnSpc>
              <a:spcBef>
                <a:spcPts val="670"/>
              </a:spcBef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последние годы в системе дошкольного воспитания и обучения особенно ясно стала прослеживаться тенденция к росту детей с речевыми нарушениями. Эти дети часто отличаются низкой познавательной активностью. Как повысить интерес детей к занятиям? Этот вопрос задает себе каждый педагог. И я, не исключение, начиная работать    учителем-логопедом я столкнулась с такой проблемой.  На индивидуальных занятиях, автоматизируя звук очень трудно удержать внимание ребенка без игровых приемов, а главным этапом при коррекции звукопроизношения является этап автоматизации. Логопедические занятия для таких дошкольников - это тяжелый труд. И чтобы мотивировать интерес ребят к занятиям по коррекции речи, я стала использовать в логопедической практике </a:t>
            </a:r>
            <a:r>
              <a:rPr lang="ru-RU" i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технологии.</a:t>
            </a:r>
            <a:endParaRPr lang="ru-RU" sz="1400" i="1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00"/>
          <a:stretch/>
        </p:blipFill>
        <p:spPr>
          <a:xfrm rot="20929927">
            <a:off x="179512" y="3573016"/>
            <a:ext cx="4248472" cy="253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775">
            <a:off x="5370369" y="3677052"/>
            <a:ext cx="3676161" cy="244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49449118"/>
      </p:ext>
    </p:extLst>
  </p:cSld>
  <p:clrMapOvr>
    <a:masterClrMapping/>
  </p:clrMapOvr>
  <p:transition spd="slow" advTm="8455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672" y="197346"/>
            <a:ext cx="9010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технологии - являются фундаментом всего дошкольного образования. В свете ФГОС личность ребенка выводится на первый план и всё дошкольное детство должно быть посвящено игре. Игры имеют множество познавательных, обучающих функций. Приятно, когда дети с радостью и желанием идут на занятия к «логопеду», в предвкушении того, что же ждёт их сегодня. А что же может их ждать? Привлекательная окружающая обстановка рабочего пространства учителя-логопеда, эстетическое оформление, игровые дидактические пособия. Только так можно воспитанников заинтересовать, пригласить к диалогу. Реализуя приоритетные направления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ФГОС ДО,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 приходится постоянно искать пути совершенствования и оптимизации процесса обучения и развития детей.</a:t>
            </a:r>
            <a:endParaRPr lang="ru-RU" sz="1600" i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Содержимое 6" descr="20210215_0920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2441244" cy="183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0215_092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996952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0215_092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059284" y="3925492"/>
            <a:ext cx="2819806" cy="211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10215_092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069507" y="3931493"/>
            <a:ext cx="2867811" cy="215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8539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500" y="44624"/>
            <a:ext cx="9001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практике часто сталкиваюсь с необходимостью разнообразить приёмы своей работы и удерживать внимание детей в процессе занятия. Чтобы повысить интерес детей к логопедическим занятиям были подобраны, модифицированы, игровые методы и приемы. Это позволило решить сразу несколько задач:</a:t>
            </a:r>
            <a:endParaRPr lang="ru-RU" sz="16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пробудить в ребенке желание самому активно участвовать в процессе исправления звукопроизношения;</a:t>
            </a:r>
            <a:endParaRPr lang="ru-RU" sz="16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расширить и обогатить диапазон игровых умений и навыков;</a:t>
            </a:r>
            <a:endParaRPr lang="ru-RU" sz="16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повысить познавательную активность и работоспособность детей;</a:t>
            </a:r>
            <a:endParaRPr lang="ru-RU" sz="16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активизировать процессы восприятия, внимания, памяти;</a:t>
            </a:r>
            <a:endParaRPr lang="ru-RU" sz="16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плавно регулировать поведенческие трудности детей, постепенно приучая их подчиняться правилам игры. </a:t>
            </a:r>
            <a:endParaRPr lang="ru-RU" sz="16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2" descr="IMG-20171103-WA00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183945"/>
            <a:ext cx="2438088" cy="1588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 descr="IMG-20171103-WA00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10" y="3183332"/>
            <a:ext cx="2935804" cy="158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 descr="IMG-20171103-WA001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36" y="3234959"/>
            <a:ext cx="2400945" cy="1486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IMG-20210212-WA0067.jpg"/>
          <p:cNvPicPr>
            <a:picLocks noChangeAspect="1"/>
          </p:cNvPicPr>
          <p:nvPr/>
        </p:nvPicPr>
        <p:blipFill>
          <a:blip r:embed="rId6" cstate="print"/>
          <a:srcRect b="15350"/>
          <a:stretch>
            <a:fillRect/>
          </a:stretch>
        </p:blipFill>
        <p:spPr>
          <a:xfrm>
            <a:off x="778078" y="4581128"/>
            <a:ext cx="151241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6588225" y="4644167"/>
            <a:ext cx="1611552" cy="2215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17883"/>
            <a:ext cx="2853489" cy="214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039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звука - это выработка нового навыка, требующая длительной систематической тренировки. Для того, чтобы сделать процесс автоматизации звука в словах более увлекательным и эффективным, я изготовила дидактическую игру «Волшебный цветок», которую активно использую на индивидуальных занятиях.</a:t>
            </a:r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Поставленный логопедом звук необходимо закреплять в речи ребёнка, используя речевые игры. Одна из таких игр называется «Волшебные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шнурочки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Такие игры ещё называются звукоподражательными:</a:t>
            </a:r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«Накачай  колесо насосом – С-С-С-С»</a:t>
            </a:r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«Помоги комарику долететь до своего дома – З-З-З-З»</a:t>
            </a:r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«Помоги самолёту  долететь до Москвы – Л-Л-Л-Л»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375025" algn="ctr"/>
              </a:tabLst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«Змейка шипит – Ш-Ш-Ш-Ш»	</a:t>
            </a:r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«Паровозик едет к морю –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Ч-Ч-Ч-Ч</a:t>
            </a: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«Тигр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рычит – Р-Р-Р-Р.</a:t>
            </a:r>
            <a:r>
              <a:rPr lang="ru-RU" sz="1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               </a:t>
            </a:r>
            <a:r>
              <a:rPr lang="ru-RU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       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                                                             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56792"/>
            <a:ext cx="2451999" cy="137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0215_094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420888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10215_100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429000"/>
            <a:ext cx="2616291" cy="196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210215_1007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436510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WhatsApp Image 2021-02-12 at 16.07.58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96202" y="2852936"/>
            <a:ext cx="274779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WhatsApp Image 2021-02-12 at 16.07.34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4869160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0773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64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</a:rPr>
              <a:t>«Рыбалка»</a:t>
            </a:r>
            <a:endParaRPr lang="ru-RU" sz="2800" b="1" i="1" dirty="0">
              <a:solidFill>
                <a:srgbClr val="0070C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Monotype Corsiva" pitchFamily="66" charset="0"/>
            </a:endParaRPr>
          </a:p>
        </p:txBody>
      </p:sp>
      <p:pic>
        <p:nvPicPr>
          <p:cNvPr id="8" name="Содержимое 7" descr="IMG-20210215-WA0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689"/>
          <a:stretch>
            <a:fillRect/>
          </a:stretch>
        </p:blipFill>
        <p:spPr>
          <a:xfrm>
            <a:off x="251520" y="488106"/>
            <a:ext cx="2880320" cy="199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10215-WA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836712"/>
            <a:ext cx="4860032" cy="273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10215-WA0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4131754" cy="232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10215-WA0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73016"/>
            <a:ext cx="4211960" cy="2368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49663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40">
      <a:dk1>
        <a:srgbClr val="7030A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517</Words>
  <Application>Microsoft Office PowerPoint</Application>
  <PresentationFormat>Экран (4:3)</PresentationFormat>
  <Paragraphs>78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1</cp:lastModifiedBy>
  <cp:revision>65</cp:revision>
  <dcterms:created xsi:type="dcterms:W3CDTF">2015-11-24T16:19:11Z</dcterms:created>
  <dcterms:modified xsi:type="dcterms:W3CDTF">2021-02-15T13:59:21Z</dcterms:modified>
</cp:coreProperties>
</file>