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3"/>
  </p:notesMasterIdLst>
  <p:sldIdLst>
    <p:sldId id="275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3" r:id="rId13"/>
    <p:sldId id="322" r:id="rId14"/>
    <p:sldId id="297" r:id="rId15"/>
    <p:sldId id="288" r:id="rId16"/>
    <p:sldId id="285" r:id="rId17"/>
    <p:sldId id="324" r:id="rId18"/>
    <p:sldId id="325" r:id="rId19"/>
    <p:sldId id="326" r:id="rId20"/>
    <p:sldId id="280" r:id="rId21"/>
    <p:sldId id="29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5" autoAdjust="0"/>
  </p:normalViewPr>
  <p:slideViewPr>
    <p:cSldViewPr>
      <p:cViewPr>
        <p:scale>
          <a:sx n="73" d="100"/>
          <a:sy n="73" d="100"/>
        </p:scale>
        <p:origin x="-189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DB9B4-0F55-443F-B56D-D1A6CD584F5E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60459-A228-4D9E-8038-485460D63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320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59CACC-CE04-417D-89CE-3283FC52C64D}" type="datetimeFigureOut">
              <a:rPr lang="ru-RU" smtClean="0"/>
              <a:pPr/>
              <a:t>15.02.2021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B93C50-DB43-4461-A37B-99E05080252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11337183_42-p-vertikalnii-nezhnii-fon-dlya-prezentatsii-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33197" y="-747464"/>
            <a:ext cx="11137238" cy="8352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88640"/>
            <a:ext cx="8173416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</a:t>
            </a:r>
          </a:p>
          <a:p>
            <a:pPr algn="ctr"/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14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1 «ЛАСТОЧКА»</a:t>
            </a:r>
          </a:p>
          <a:p>
            <a:pPr algn="ctr"/>
            <a:r>
              <a:rPr lang="ru-RU" sz="1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ИШХОЙ-ЮРТ ГУДЕРМЕССКОГО МУНИЦИПАЛЬНОГО РАЙОНА.</a:t>
            </a:r>
            <a:endParaRPr lang="ru-RU" sz="14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2201" y="1292573"/>
            <a:ext cx="4752528" cy="26161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lumMod val="60000"/>
                      <a:lumOff val="40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Интернет-портфолио</a:t>
            </a:r>
          </a:p>
          <a:p>
            <a:pPr algn="ctr"/>
            <a:r>
              <a:rPr lang="ru-RU" sz="3600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чителя – логопеда</a:t>
            </a:r>
          </a:p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rgbClr val="00206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Израповой Хавы Хасановны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effectLst>
                <a:glow rad="139700">
                  <a:srgbClr val="00206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20210215_093151947_proces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340768"/>
            <a:ext cx="2388830" cy="3535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ЭССЕ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972616" y="476672"/>
            <a:ext cx="97930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я выбрала профессию учителя-логопеда?</a:t>
            </a:r>
          </a:p>
          <a:p>
            <a:pPr algn="r">
              <a:spcAft>
                <a:spcPts val="0"/>
              </a:spcAft>
            </a:pPr>
            <a:r>
              <a:rPr lang="ru-RU" sz="2800" b="1" i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"Учитель может учить других до тех пор, </a:t>
            </a:r>
            <a:endParaRPr lang="ru-RU" sz="1600" b="1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пока учится сам"                     </a:t>
            </a:r>
            <a:endParaRPr lang="ru-RU" sz="1600" b="1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indent="449580" algn="r"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А.С.Макаренко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1400" b="1" i="1" dirty="0" smtClean="0">
                <a:latin typeface="Times New Roman"/>
                <a:ea typeface="Times New Roman"/>
                <a:cs typeface="Times New Roman"/>
              </a:rPr>
              <a:t>                                                     </a:t>
            </a:r>
            <a:endParaRPr lang="ru-RU" sz="1400" b="1" i="1" dirty="0" smtClean="0"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Размышление над высказыванием А.С. Макаренко «Учитель может учить других до тех пор, пока учиться сам». Наш век – век преобразований, диктует новые требования, правила, формы и методы работы с подрастающим поколением. В современных условиях образовательной системы учитель – логопед должен совершенствовать свои знания и умения, заниматься самообразованием, обладать многогранностью интересов. Свои знания я пополняю на курсах повышения квалификации, участвую в различных конкурсах, публикациях. Все это обогащает и развивает мой уровень знаний. Я получаю информацию и пробую применить в своей педагогической деятельности. Поэтому процесс самообразования учителя - логопеда должен идти непрерывно.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Дети это наше отражение, а в их глазах я вижу искры восхищения, удивления, доверия, а также волнения и переживания.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206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  <a:latin typeface="Monotype Corsiva" pitchFamily="66" charset="0"/>
              <a:cs typeface="Microsoft Sans Serif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0608" y="332656"/>
            <a:ext cx="97930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Обучая детей, учусь сама. 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Учу детей удивляться и удивляюсь сама.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Учу любоваться и любуюсь сама.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Учу прощать и прощаю сама...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Работаю я с особенной категорией ребятишек, называемых сегодня детьми с ограниченными возможностями здоровья. В основе моей педагогической деятельности лежит индивидуальный подход к каждому ребенку. Каждый ребёнок является личностью - со своим темпераментом, характером, привычками, способностями, и каждый требует к себе особого индивидуального подхода. Стараюсь максимально заинтересовать ребенка на занятиях. Как приятно вместе радоваться маленьким победам, из которых в итоге складывается успех всей работы! Как приятно слышать слова благодарности от родителей! Профессия учителя – логопеда замечательна тем, что на твоих глазах меняется маленький человек, расширяется его круг возможностей, речь становится богаче. Не страшно, что порою процесс работы над речью бывает длительным и кропотливым, зато впереди всегда ждет успех, и наши усилия приносят чудесные плоды. Поэтому цель моей педагогической деятельности – помочь детям, создать для них условия для полноценного развития потенциальных возможностей.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00206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  <a:latin typeface="Monotype Corsiva" pitchFamily="66" charset="0"/>
              <a:cs typeface="Microsoft Sans Serif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00608" y="332656"/>
            <a:ext cx="97930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Детский сад – островок радости, где каждый ребёнок уникален и неповторим, где мир добра, мир здоровья так же важен, как и мир знаний.</a:t>
            </a:r>
            <a:endParaRPr lang="ru-RU" sz="2000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Учить ребёнка правильной, красивой речи, учить весело и увлечённо, дать возможность поверить в свои силы, понять, что любой ребёнок талантлив и успешен - вот, на мой взгляд, основная задача творческого педагога.</a:t>
            </a:r>
            <a:endParaRPr lang="ru-RU" sz="2000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 что я люблю свою профессию? За то, что она даёт мне возможность каждый день соприкасаться с миром детства, за неповторимость и непредсказуемость каждого дня. Отдавая детям частичку своего сердца, жар своей души, с чувством глубокого удовлетворения признаюсь: «Я на своём месте». Все мои знания, весь мой опыт, все мои душевные силы для них. Каждый раз, ощущая невероятное чувство радости за успехи детей, убеждаюсь в том, что профессия выбрана важная, нужная, необходимая!</a:t>
            </a:r>
            <a:endParaRPr lang="ru-RU" sz="2000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 люблю свою работу. Она даёт мне возможность помочь детям научиться правильно, произносить звуки родной речи. Ежедневно, соприкасаясь с миром детства, совершаю вклад в завтрашний день детей. Это даёт перспективу для успешного обучения чтению, письму, да и в жизни в целом, ведь красивая, чистая речь - важнейшее условие всестороннего полноценного развития детей дошкольного возраста, в чем и состоит цель моей работы.</a:t>
            </a:r>
            <a:endParaRPr lang="ru-RU" sz="2000" i="1" dirty="0" smtClean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Каждый день мои маленькие друзья садятся со мной перед зеркалом, и мы начинаем с улыбки гимнастику для язычка, чтобы научиться говорить правильно. </a:t>
            </a:r>
            <a:endParaRPr lang="ru-RU" sz="2000" i="1" dirty="0">
              <a:solidFill>
                <a:srgbClr val="00206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828600" y="476672"/>
            <a:ext cx="97930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Логопедическое занятие – этот не только школа обучения и воспитания ребенка, но и добрый взгляд, ласковая речь, обаяние педагога, вселяющего в них уверенность в том, что всё получится. </a:t>
            </a:r>
          </a:p>
          <a:p>
            <a:pPr lvl="0" indent="449580" algn="just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Моя работа позволяет ощущать себя волшебником – дарить детям и их родителям, своего рода «выздоровление». Каждый педагог меня поймёт: мы живем в своих воспитанниках. Моя работа по преодолению речевых нарушений вселяет в ребёнка уверенность в собственных силах, способствует развитию его познавательных способностей. Раздвигая рамки общения, как в среде сверстников, так и со взрослыми, ребёнок становится более эмоциональным, пытливым и отзывчивым. Меняются его взгляды на мир, его отношения с окружающими. Он становится более открытым к установлению контактов с другими людьми, более восприимчивым к новым знаниям, ощущает себя полноценным человеком. В общении с детьми стараюсь быть искренней, умею поставить себя на место ребёнка, понять его внутреннее состояние.</a:t>
            </a:r>
          </a:p>
          <a:p>
            <a:pPr lvl="0"/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заключение, глядя на себя в зеркало, я с каждым днем убеждаюсь, что сделала правильный выбор! Моя профессия очень нужная и важная.</a:t>
            </a:r>
          </a:p>
          <a:p>
            <a:pPr indent="449580" algn="just"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volna.org/wp-content/uploads/2014/11/priedupriezhdieniie_giessi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36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9cfc76e08bdb08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72616" y="-603448"/>
            <a:ext cx="10921213" cy="8190910"/>
          </a:xfrm>
          <a:prstGeom prst="rect">
            <a:avLst/>
          </a:prstGeom>
        </p:spPr>
      </p:pic>
      <p:pic>
        <p:nvPicPr>
          <p:cNvPr id="3080" name="Picture 8" descr="https://im1-tub-ru.yandex.net/i?id=23e0652068bc41bb9534ea1ff4774cf5&amp;n=33&amp;h=215&amp;w=2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9362" y="188640"/>
            <a:ext cx="9717757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30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40568" y="980728"/>
            <a:ext cx="100091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itchFamily="2" charset="2"/>
              <a:buChar char="v"/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семинара - практикума специалистов коррекционного профиля (выступление), 2017 г. </a:t>
            </a:r>
            <a:r>
              <a:rPr lang="ru-RU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«Методы, приемы коррекции ОНР у дошкольников».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районного семинара - практикума специалистов коррекционного профиля, 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(выступление</a:t>
            </a:r>
            <a:r>
              <a:rPr lang="ru-RU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2020 г. </a:t>
            </a:r>
            <a:r>
              <a:rPr lang="ru-RU" sz="2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Преодоление общего недоразвития речи у детей с 3 до 7 лет. Технология Бердышевой Т.Ю. и Моносомой Е.Н.».</a:t>
            </a:r>
          </a:p>
          <a:p>
            <a:pPr algn="just">
              <a:buFont typeface="Wingdings" pitchFamily="2" charset="2"/>
              <a:buChar char="v"/>
            </a:pP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Участник Всероссийского форума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«Педагоги России: Инновации в образовании».    2017 г.</a:t>
            </a:r>
            <a:endParaRPr lang="ru-RU" sz="2000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56592" y="0"/>
            <a:ext cx="10153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Вклад </a:t>
            </a:r>
            <a:r>
              <a:rPr lang="ru-RU" sz="2800" b="1" dirty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в повышение качества образования, распространение </a:t>
            </a:r>
            <a:endParaRPr lang="ru-RU" sz="2800" b="1" dirty="0" smtClean="0">
              <a:solidFill>
                <a:srgbClr val="002060"/>
              </a:solidFill>
              <a:effectLst>
                <a:glow rad="228600">
                  <a:schemeClr val="accent1">
                    <a:lumMod val="50000"/>
                    <a:alpha val="40000"/>
                  </a:schemeClr>
                </a:glow>
              </a:effectLst>
              <a:latin typeface="Monotype Corsiva" pitchFamily="66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собственного </a:t>
            </a:r>
            <a:r>
              <a:rPr lang="ru-RU" sz="2800" b="1" dirty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anose="02020603050405020304" pitchFamily="18" charset="0"/>
              </a:rPr>
              <a:t>опыта</a:t>
            </a:r>
            <a:r>
              <a:rPr lang="ru-RU" sz="2800" dirty="0">
                <a:solidFill>
                  <a:srgbClr val="444444"/>
                </a:solidFill>
                <a:latin typeface="Open Sans"/>
              </a:rPr>
              <a:t> </a:t>
            </a:r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1\Desktop\db638e8d-ff60-4945-9afe-162bdded260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00355">
            <a:off x="-756469" y="3861455"/>
            <a:ext cx="3177782" cy="316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39290477-d2e3-4d5d-9a5f-af74a6d706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2990">
            <a:off x="6247735" y="4191256"/>
            <a:ext cx="3155701" cy="315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56db940-009f-4e56-a59a-5dfa6601da23.jpg"/>
          <p:cNvPicPr>
            <a:picLocks noChangeAspect="1"/>
          </p:cNvPicPr>
          <p:nvPr/>
        </p:nvPicPr>
        <p:blipFill>
          <a:blip r:embed="rId5" cstate="print"/>
          <a:srcRect t="8001" b="36350"/>
          <a:stretch>
            <a:fillRect/>
          </a:stretch>
        </p:blipFill>
        <p:spPr>
          <a:xfrm>
            <a:off x="2555776" y="3469010"/>
            <a:ext cx="3425577" cy="338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7990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ea typeface="+mj-ea"/>
                <a:cs typeface="Times New Roman" panose="02020603050405020304" pitchFamily="18" charset="0"/>
              </a:rPr>
              <a:t>         Дипломы, благодарственные письма, сертификаты</a:t>
            </a:r>
            <a:endParaRPr lang="ru-RU" sz="2800" dirty="0">
              <a:solidFill>
                <a:srgbClr val="00206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Изображение0291 (2).JPG"/>
          <p:cNvPicPr>
            <a:picLocks noChangeAspect="1"/>
          </p:cNvPicPr>
          <p:nvPr/>
        </p:nvPicPr>
        <p:blipFill>
          <a:blip r:embed="rId3" cstate="print"/>
          <a:srcRect r="2333" b="2751"/>
          <a:stretch>
            <a:fillRect/>
          </a:stretch>
        </p:blipFill>
        <p:spPr>
          <a:xfrm>
            <a:off x="-684584" y="548680"/>
            <a:ext cx="2376264" cy="325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0292 (2).JPG"/>
          <p:cNvPicPr>
            <a:picLocks noChangeAspect="1"/>
          </p:cNvPicPr>
          <p:nvPr/>
        </p:nvPicPr>
        <p:blipFill>
          <a:blip r:embed="rId4" cstate="print"/>
          <a:srcRect r="2333"/>
          <a:stretch>
            <a:fillRect/>
          </a:stretch>
        </p:blipFill>
        <p:spPr>
          <a:xfrm>
            <a:off x="3059832" y="548680"/>
            <a:ext cx="235161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8eeb9dd-a735-4e04-be07-5d03fcd4834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28600" y="4221087"/>
            <a:ext cx="4032448" cy="2852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67d3627-190d-474d-b809-01247d1f8cb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6144" y="620688"/>
            <a:ext cx="206933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82f4ab3f-c28d-4002-a2f6-6c8b5a22bc5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4567" y="4118517"/>
            <a:ext cx="4169434" cy="291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5048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Работа с детьми</a:t>
            </a:r>
          </a:p>
        </p:txBody>
      </p:sp>
      <p:pic>
        <p:nvPicPr>
          <p:cNvPr id="13" name="Рисунок 12" descr="IMG-20210212-WA0084.jpg"/>
          <p:cNvPicPr>
            <a:picLocks noChangeAspect="1"/>
          </p:cNvPicPr>
          <p:nvPr/>
        </p:nvPicPr>
        <p:blipFill>
          <a:blip r:embed="rId3" cstate="print"/>
          <a:srcRect b="17450"/>
          <a:stretch>
            <a:fillRect/>
          </a:stretch>
        </p:blipFill>
        <p:spPr>
          <a:xfrm rot="20964999">
            <a:off x="-972616" y="0"/>
            <a:ext cx="1611599" cy="236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10212-WA0081.jpg"/>
          <p:cNvPicPr>
            <a:picLocks noChangeAspect="1"/>
          </p:cNvPicPr>
          <p:nvPr/>
        </p:nvPicPr>
        <p:blipFill>
          <a:blip r:embed="rId4" cstate="print"/>
          <a:srcRect t="9051" b="23750"/>
          <a:stretch>
            <a:fillRect/>
          </a:stretch>
        </p:blipFill>
        <p:spPr>
          <a:xfrm>
            <a:off x="683568" y="0"/>
            <a:ext cx="180756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-20210212-WA0067.jpg"/>
          <p:cNvPicPr>
            <a:picLocks noChangeAspect="1"/>
          </p:cNvPicPr>
          <p:nvPr/>
        </p:nvPicPr>
        <p:blipFill>
          <a:blip r:embed="rId5" cstate="print"/>
          <a:srcRect b="15350"/>
          <a:stretch>
            <a:fillRect/>
          </a:stretch>
        </p:blipFill>
        <p:spPr>
          <a:xfrm>
            <a:off x="2843808" y="620688"/>
            <a:ext cx="205674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10212-WA0063.jpg"/>
          <p:cNvPicPr>
            <a:picLocks noChangeAspect="1"/>
          </p:cNvPicPr>
          <p:nvPr/>
        </p:nvPicPr>
        <p:blipFill>
          <a:blip r:embed="rId6" cstate="print"/>
          <a:srcRect b="15350"/>
          <a:stretch>
            <a:fillRect/>
          </a:stretch>
        </p:blipFill>
        <p:spPr>
          <a:xfrm rot="520050">
            <a:off x="7668344" y="0"/>
            <a:ext cx="200891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10212-WA0060.jpg"/>
          <p:cNvPicPr>
            <a:picLocks noChangeAspect="1"/>
          </p:cNvPicPr>
          <p:nvPr/>
        </p:nvPicPr>
        <p:blipFill>
          <a:blip r:embed="rId7" cstate="print"/>
          <a:srcRect b="9051"/>
          <a:stretch>
            <a:fillRect/>
          </a:stretch>
        </p:blipFill>
        <p:spPr>
          <a:xfrm rot="342638">
            <a:off x="5436096" y="332656"/>
            <a:ext cx="225645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2" descr="20171102_104332.jpg"/>
          <p:cNvPicPr>
            <a:picLocks noChangeAspect="1"/>
          </p:cNvPicPr>
          <p:nvPr/>
        </p:nvPicPr>
        <p:blipFill>
          <a:blip r:embed="rId8" cstate="print"/>
          <a:srcRect r="20635"/>
          <a:stretch>
            <a:fillRect/>
          </a:stretch>
        </p:blipFill>
        <p:spPr bwMode="auto">
          <a:xfrm rot="21086753">
            <a:off x="1763688" y="6165304"/>
            <a:ext cx="2246197" cy="179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3" descr="IMG-20171102-WA0029.jpg"/>
          <p:cNvPicPr>
            <a:picLocks noChangeAspect="1"/>
          </p:cNvPicPr>
          <p:nvPr/>
        </p:nvPicPr>
        <p:blipFill>
          <a:blip r:embed="rId9" cstate="print"/>
          <a:srcRect l="15350" t="15350" r="19288"/>
          <a:stretch>
            <a:fillRect/>
          </a:stretch>
        </p:blipFill>
        <p:spPr bwMode="auto">
          <a:xfrm rot="20930770">
            <a:off x="7020272" y="5517232"/>
            <a:ext cx="2664296" cy="203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-20171103-WA001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723804">
            <a:off x="4067944" y="5993904"/>
            <a:ext cx="307234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1" descr="IMG-20171102-WA0020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41173">
            <a:off x="3203848" y="3717032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" descr="IMG-20171103-WA001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73370">
            <a:off x="6732240" y="3068960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3" descr="20171102_10415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269891">
            <a:off x="-468560" y="2564904"/>
            <a:ext cx="305400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1" descr="IMG-20171103-WA001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124113">
            <a:off x="-1000615" y="5002763"/>
            <a:ext cx="3111664" cy="189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5048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Работа с родителями</a:t>
            </a:r>
          </a:p>
        </p:txBody>
      </p:sp>
      <p:pic>
        <p:nvPicPr>
          <p:cNvPr id="26" name="Рисунок 25" descr="IMG-20210211-WA0055.jpg"/>
          <p:cNvPicPr>
            <a:picLocks noChangeAspect="1"/>
          </p:cNvPicPr>
          <p:nvPr/>
        </p:nvPicPr>
        <p:blipFill>
          <a:blip r:embed="rId3" cstate="print"/>
          <a:srcRect l="10626" b="11151"/>
          <a:stretch>
            <a:fillRect/>
          </a:stretch>
        </p:blipFill>
        <p:spPr>
          <a:xfrm>
            <a:off x="-972616" y="836712"/>
            <a:ext cx="3384376" cy="252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IMG-20210211-WA0056.jpg"/>
          <p:cNvPicPr>
            <a:picLocks noChangeAspect="1"/>
          </p:cNvPicPr>
          <p:nvPr/>
        </p:nvPicPr>
        <p:blipFill>
          <a:blip r:embed="rId4" cstate="print"/>
          <a:srcRect r="12201" b="20600"/>
          <a:stretch>
            <a:fillRect/>
          </a:stretch>
        </p:blipFill>
        <p:spPr>
          <a:xfrm>
            <a:off x="6588224" y="908720"/>
            <a:ext cx="2915816" cy="351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IMG-20210211-WA0057.jpg"/>
          <p:cNvPicPr>
            <a:picLocks noChangeAspect="1"/>
          </p:cNvPicPr>
          <p:nvPr/>
        </p:nvPicPr>
        <p:blipFill>
          <a:blip r:embed="rId5" cstate="print"/>
          <a:srcRect r="3801" b="18500"/>
          <a:stretch>
            <a:fillRect/>
          </a:stretch>
        </p:blipFill>
        <p:spPr>
          <a:xfrm>
            <a:off x="-875824" y="3933056"/>
            <a:ext cx="318734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IMG-20210211-WA0060.jpg"/>
          <p:cNvPicPr>
            <a:picLocks noChangeAspect="1"/>
          </p:cNvPicPr>
          <p:nvPr/>
        </p:nvPicPr>
        <p:blipFill>
          <a:blip r:embed="rId6" cstate="print"/>
          <a:srcRect b="11151"/>
          <a:stretch>
            <a:fillRect/>
          </a:stretch>
        </p:blipFill>
        <p:spPr>
          <a:xfrm>
            <a:off x="4788024" y="4581128"/>
            <a:ext cx="5078817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IMG-20210211-WA0056.jpg"/>
          <p:cNvPicPr>
            <a:picLocks noChangeAspect="1"/>
          </p:cNvPicPr>
          <p:nvPr/>
        </p:nvPicPr>
        <p:blipFill>
          <a:blip r:embed="rId7" cstate="print"/>
          <a:srcRect r="9401" b="22700"/>
          <a:stretch>
            <a:fillRect/>
          </a:stretch>
        </p:blipFill>
        <p:spPr>
          <a:xfrm>
            <a:off x="2699792" y="764704"/>
            <a:ext cx="354468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5048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50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Работа с педагогами</a:t>
            </a:r>
          </a:p>
        </p:txBody>
      </p:sp>
      <p:pic>
        <p:nvPicPr>
          <p:cNvPr id="9" name="Рисунок 8" descr="IMG-20210211-WA0053.jpg"/>
          <p:cNvPicPr>
            <a:picLocks noChangeAspect="1"/>
          </p:cNvPicPr>
          <p:nvPr/>
        </p:nvPicPr>
        <p:blipFill>
          <a:blip r:embed="rId3" cstate="print"/>
          <a:srcRect r="6601" b="17450"/>
          <a:stretch>
            <a:fillRect/>
          </a:stretch>
        </p:blipFill>
        <p:spPr>
          <a:xfrm rot="20718470">
            <a:off x="-101410" y="39447"/>
            <a:ext cx="329963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210211-WA0058.jpg"/>
          <p:cNvPicPr>
            <a:picLocks noChangeAspect="1"/>
          </p:cNvPicPr>
          <p:nvPr/>
        </p:nvPicPr>
        <p:blipFill>
          <a:blip r:embed="rId4" cstate="print"/>
          <a:srcRect l="9838" b="16401"/>
          <a:stretch>
            <a:fillRect/>
          </a:stretch>
        </p:blipFill>
        <p:spPr>
          <a:xfrm>
            <a:off x="4411789" y="548680"/>
            <a:ext cx="517736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10211-WA0061.jpg"/>
          <p:cNvPicPr>
            <a:picLocks noChangeAspect="1"/>
          </p:cNvPicPr>
          <p:nvPr/>
        </p:nvPicPr>
        <p:blipFill>
          <a:blip r:embed="rId5" cstate="print"/>
          <a:srcRect r="111" b="12201"/>
          <a:stretch>
            <a:fillRect/>
          </a:stretch>
        </p:blipFill>
        <p:spPr>
          <a:xfrm>
            <a:off x="-900608" y="4091514"/>
            <a:ext cx="5328592" cy="383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0215_093151947_process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5178" y="0"/>
            <a:ext cx="463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04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88640" y="-171400"/>
            <a:ext cx="1008112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Я, Израпова Хава Хасановна. Имею высшее юридическое образование. В 2012 году окончила «Институт финансов и права» в г. Махачкала, где присвоена квалификация  по направлению «Юриспруденция» специальность Юрист. В  2016 году прошла  профессиональную переподготовку в ГБОУ высшего образования «Ставропольский государственный педагогический институт» по направлению «Специальное (дефектологическое) образование» профиль «Логопедия». В 2017 году прошла профессиональную переподготовку  в ФГБОУ высшего образования  «Чеченский государственный университет» по направлению «Педагогика и психология». Общий трудовой стаж 4 года  2 месяца, стаж педагогической работы 4 года 2 месяца. </a:t>
            </a: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На свете есть множество разных профессий. Но я выбрала одну, очень интересную. Вернее, получилось, что не я выбрала профессию, а она меня. Меня заинтересовала эта необычная и незнакомая профессия. С того момента и началась наша взаимная «симпатия».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Моё дело в жизни – это быть учителем - логопедом. Учить ребёнка правильной, красивой и грамотной речи. Учить весело и увлечённо, дать возможность поверить в свои силы, понять, что любой ребёнок талантлив и успешен, вот, на мой взгляд, основная задача учителя-логопеда. </a:t>
            </a: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 «Наш ребёнок не говорит! Что делать? Помогите!» — вот слова родителей, которые приходят ко мне. Что сказать обеспокоенным маме и папе? Какие подобрать слова, чтобы не испугать и настроить на долгую совместную работу? Отвечаю: «Мы будем много трудиться, мы постараемся сделать максимум возможного».</a:t>
            </a:r>
          </a:p>
          <a:p>
            <a:pPr algn="just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69890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algn="ctr">
              <a:spcBef>
                <a:spcPct val="20000"/>
              </a:spcBef>
              <a:buClr>
                <a:prstClr val="white"/>
              </a:buClr>
              <a:buSzPct val="100000"/>
            </a:pPr>
            <a:endParaRPr lang="ru-RU" sz="1400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836712"/>
            <a:ext cx="6984776" cy="5396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Терпение и творчество, упорство и победа -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Вот главные этапы в работе логопеда.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Все Нади, Вани, Пети должны заговорить,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от тебя зависит - быть им или не быть.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Душа болит за каждого. Всем хочется помочь.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 раз вопрос: «Что делать?» преследовал всю ночь.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Идешь порою с сумками, а язычок «грибком»,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Или «лошадкой» цокает, иль губы «хоботком».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Вдруг затрещишь «моторчиком»  раз несколько подряд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ловишь настороженный  идущих мимо взгляд.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Так день за днем - то вниз, то вверх летает язычок,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Работать так настойчиво  из вас не каждый б смог.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 появились звуки  вдруг,  появятся и слоги,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там уже слова пойдут  по правильной дороге.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 самой первой встрече мы часто слышим: «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Датте!». А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прощанье четкое: «Здоровья вам и счастья!»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я без ложной скромности  признаться не стыжусь,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Что я своей профессией действительно горжусь!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-243408"/>
            <a:ext cx="10921213" cy="819091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708920"/>
            <a:ext cx="9540552" cy="269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dnepr.info/wp-content/uploads/2016/09/cropped-2nOIAlaQo3M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3116392" cy="25922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59053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08687" y="-387424"/>
            <a:ext cx="10921213" cy="8190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188640" y="476672"/>
            <a:ext cx="1008112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Чтобы идти в ногу со временем я повышаю свою квалификацию: в 2016 году прошла курсы повышения квалификации по дополнительной профессиональной программе «Логопедический массаж при различных речевых нарушениях»; в 2018 году прошла курсы повышения квалификации по дополнительной профессиональной программе  «Адаптированные образовательные программы ДО: проектирование и алгоритм реализации»; в 2018 году прошла курсы повышения квалификации по дополнительной профессиональной программе  «</a:t>
            </a:r>
          </a:p>
          <a:p>
            <a:pPr algn="just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Терпеливо, шаг за шагом, стремлюсь к достижению поставленной цели. Как приятно видеть, когда у ребёнка совершенствуется речь! И как он, и его родители радуются нашим совместным успехам. И как здорово, что именно я помогла ему в этом! Я счастлива, что вижу плоды своего труда. Приятно слышать от детей: «Хава Хасановна, а вы меня рычать научили: РРРРРРРРР!».  Знаю, что мои воспитанники выберут разные дороги в жизни и им обязательно пригодится красивая и грамотная речь.</a:t>
            </a:r>
          </a:p>
          <a:p>
            <a:pPr algn="just"/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Моя профессия — это мой путь, мой выбор. Я стала логопедом и горжусь своей профессией!</a:t>
            </a:r>
          </a:p>
          <a:p>
            <a:pPr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315416"/>
            <a:ext cx="78843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Моё педагогическое кредо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«Я нужна детям, чтобы маленький человечек поверил в свои силы, преодолел и превзошел себя. Успех ребенка – это успех моей работы, моей жизни».</a:t>
            </a:r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80928"/>
            <a:ext cx="7884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Мой девиз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«Мы не можем делать великие дела — только малые, но с большой любовью».</a:t>
            </a:r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78843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Моё педагогическое кредо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«Я нужна детям, чтобы маленький человечек поверил в свои силы, преодолел и превзошел себя. Успех ребенка – это успех моей работы, моей жизни».</a:t>
            </a:r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140968"/>
            <a:ext cx="7884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Мой девиз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«Мы не можем делать великие дела — только малые, но с большой любовью».</a:t>
            </a:r>
            <a:endParaRPr lang="ru-RU" sz="24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387424"/>
            <a:ext cx="10476656" cy="1111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Личностные характеристики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Л - Любовь к детям.</a:t>
            </a:r>
            <a:r>
              <a:rPr lang="ru-RU" sz="2400" b="1" i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работе с детьми особенно необходима. Без любви педагогический процесс будет не эффективен.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О </a:t>
            </a:r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Times New Roman" pitchFamily="18" charset="0"/>
              </a:rPr>
              <a:t>Ответственность.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Большая ответственность возлагается на учителя-логопеда. Задача которого состоит в том, чтобы помочь ребенку преодолеть речевые нарушения, тем самым обеспечить полноценное, всестороннее его развитие.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Г – Гордость профессией.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Она значима и почетна, позволяет ощущать свою необходимость и причастность к судьбе детей, а значит свою полезность.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О- Образованность.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Образование и самообразование учителя – логопеда  - основное условие его профессионального роста. Повышение квалификации каждого педагога, овладение им новейшими педагогическими технологиями и методиками, является важным этапом непрерывного образования педагога в течение своей педагогической деятельности.  Педагог может называется педагогом с большой буквы, только, если сам постоянно учится и повышает свой профессиональный уровень. А эффективность развивающей и образовательной работы во многом зависит от профессиональной компетентности  педагога.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П – Положительные эмоции.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Логопед – это профессия, где есть ежедневное общение. Только педагог получает самую огромную в мире награду – радостную улыбку ребенка, научившегося правильно и красиво говорить.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Е – Единство в работе.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Привлекать воспитателей, практических психологов и родителей к активному сотрудничеству. Только в процессе совместной деятельности педагогов и семьи, удается максимально помочь ребенку.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Д – Достижение результата.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Чистая, грамотная, правильная речь ребенка это и является конечным результатом работы учитель – логопеда. К нему я продвигаюсь, и радуюсь каждой маленькой победе. Следует постоянно верить в свои силы и силы тех ребят, чьи глаза каждый день с надеждой смотрят на тебя.</a:t>
            </a:r>
            <a:endParaRPr lang="ru-RU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endParaRPr lang="ru-RU" sz="2400" b="1" i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endParaRPr lang="ru-RU" sz="2400" b="1" i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endParaRPr lang="ru-RU" sz="2400" b="1" i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endParaRPr lang="ru-RU" sz="2400" b="1" i="1" dirty="0" smtClean="0">
              <a:latin typeface="Monotype Corsiva" pitchFamily="66" charset="0"/>
              <a:cs typeface="Times New Roman" pitchFamily="18" charset="0"/>
            </a:endParaRPr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endParaRPr lang="ru-RU" sz="3200" b="1" dirty="0" smtClean="0">
              <a:solidFill>
                <a:srgbClr val="002060"/>
              </a:solidFill>
              <a:effectLst>
                <a:glow rad="228600">
                  <a:schemeClr val="accent1">
                    <a:lumMod val="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Профессиональная карта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0382039"/>
              </p:ext>
            </p:extLst>
          </p:nvPr>
        </p:nvGraphicFramePr>
        <p:xfrm>
          <a:off x="-1260648" y="0"/>
          <a:ext cx="10404648" cy="731743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72208"/>
                <a:gridCol w="8532440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Израпова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Хава Хасановна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мая 1988 г.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66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Домашний адрес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Чеченская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Республика, Гудермесский район, с. Ишхой-Юрт, 1 пер. Школьная, 1.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134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юридическое образование.</a:t>
                      </a:r>
                    </a:p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окончания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- 2012 г.;</a:t>
                      </a: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учебного заведения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«Институт финансов и права» г. Махачкала</a:t>
                      </a:r>
                      <a:endParaRPr lang="ru-RU" sz="140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диплома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КЕ № 49941</a:t>
                      </a: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Юриспруденция. Юрист</a:t>
                      </a: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92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Дополнительное профессиональное образование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педагогическое образование.</a:t>
                      </a:r>
                    </a:p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окончания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- 2016 г.;</a:t>
                      </a:r>
                    </a:p>
                    <a:p>
                      <a:pPr marL="1762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учебного заведения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ГБОУ высшего образования «Ставропольский государственный педагогический институт».</a:t>
                      </a:r>
                      <a:endParaRPr lang="ru-RU" sz="140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диплома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№ 180000115916</a:t>
                      </a: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«Специальное (дефектологическое) образование» профиль «Логопедия».</a:t>
                      </a:r>
                    </a:p>
                    <a:p>
                      <a:pPr marL="1762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педагогическое образование.</a:t>
                      </a:r>
                    </a:p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окончания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- 2017 г.;</a:t>
                      </a:r>
                    </a:p>
                    <a:p>
                      <a:pPr marL="176213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учебного заведения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высшего образования «Чеченский государственный университет»</a:t>
                      </a:r>
                      <a:endParaRPr lang="ru-RU" sz="140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диплома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№ 000601</a:t>
                      </a: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«Педагогика и психология».</a:t>
                      </a:r>
                      <a:endParaRPr lang="ru-RU" sz="1400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работы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 2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месяца;</a:t>
                      </a:r>
                    </a:p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4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2 месяца;</a:t>
                      </a: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«Детский сад № 1 «Ласточка» Гудермесский муниципальный район с.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Ишхой-Юрт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- логопед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213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Курсы повышения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квалификации.</a:t>
                      </a:r>
                    </a:p>
                    <a:p>
                      <a:pPr marL="1762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удостоверения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180001068107, 2016 г.,</a:t>
                      </a:r>
                    </a:p>
                    <a:p>
                      <a:pPr marL="176213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удостоверения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622407837112, 2018 г.,</a:t>
                      </a:r>
                    </a:p>
                    <a:p>
                      <a:pPr marL="1762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удостоверения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ГК 6930,  2018 г.</a:t>
                      </a:r>
                    </a:p>
                  </a:txBody>
                  <a:tcPr marL="68585" marR="68585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Документы</a:t>
            </a:r>
          </a:p>
        </p:txBody>
      </p:sp>
      <p:pic>
        <p:nvPicPr>
          <p:cNvPr id="6" name="Рисунок 5" descr="Изображение0293.JPG"/>
          <p:cNvPicPr>
            <a:picLocks noChangeAspect="1"/>
          </p:cNvPicPr>
          <p:nvPr/>
        </p:nvPicPr>
        <p:blipFill>
          <a:blip r:embed="rId3" cstate="print"/>
          <a:srcRect l="3778" r="2333" b="2751"/>
          <a:stretch>
            <a:fillRect/>
          </a:stretch>
        </p:blipFill>
        <p:spPr>
          <a:xfrm rot="5400000">
            <a:off x="2044864" y="-774415"/>
            <a:ext cx="3645021" cy="519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0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13443" y="2737780"/>
            <a:ext cx="4063115" cy="558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0292.JPG"/>
          <p:cNvPicPr>
            <a:picLocks noChangeAspect="1"/>
          </p:cNvPicPr>
          <p:nvPr/>
        </p:nvPicPr>
        <p:blipFill>
          <a:blip r:embed="rId5" cstate="print"/>
          <a:srcRect l="3778" b="2751"/>
          <a:stretch>
            <a:fillRect/>
          </a:stretch>
        </p:blipFill>
        <p:spPr>
          <a:xfrm rot="5400000">
            <a:off x="4804738" y="2908230"/>
            <a:ext cx="3774867" cy="524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cfc76e08bdb0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8680" y="-603448"/>
            <a:ext cx="10921213" cy="8190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332656" y="-459431"/>
            <a:ext cx="10476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  <a:latin typeface="Monotype Corsiva" pitchFamily="66" charset="0"/>
                <a:cs typeface="Microsoft Sans Serif" panose="020B0604020202020204" pitchFamily="34" charset="0"/>
              </a:rPr>
              <a:t>Курсы повышения квалификации</a:t>
            </a:r>
          </a:p>
        </p:txBody>
      </p:sp>
      <p:pic>
        <p:nvPicPr>
          <p:cNvPr id="10" name="Рисунок 9" descr="Изображение0295.JPG"/>
          <p:cNvPicPr>
            <a:picLocks noChangeAspect="1"/>
          </p:cNvPicPr>
          <p:nvPr/>
        </p:nvPicPr>
        <p:blipFill>
          <a:blip r:embed="rId3" cstate="print"/>
          <a:srcRect l="3778" b="2751"/>
          <a:stretch>
            <a:fillRect/>
          </a:stretch>
        </p:blipFill>
        <p:spPr>
          <a:xfrm rot="5400000">
            <a:off x="1911606" y="-723982"/>
            <a:ext cx="3709228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0296.JPG"/>
          <p:cNvPicPr>
            <a:picLocks noChangeAspect="1"/>
          </p:cNvPicPr>
          <p:nvPr/>
        </p:nvPicPr>
        <p:blipFill>
          <a:blip r:embed="rId4" cstate="print"/>
          <a:srcRect l="2333" b="2751"/>
          <a:stretch>
            <a:fillRect/>
          </a:stretch>
        </p:blipFill>
        <p:spPr>
          <a:xfrm rot="5400000">
            <a:off x="-646458" y="3023030"/>
            <a:ext cx="3711131" cy="508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0294.JPG"/>
          <p:cNvPicPr>
            <a:picLocks noChangeAspect="1"/>
          </p:cNvPicPr>
          <p:nvPr/>
        </p:nvPicPr>
        <p:blipFill>
          <a:blip r:embed="rId5" cstate="print"/>
          <a:srcRect l="3778"/>
          <a:stretch>
            <a:fillRect/>
          </a:stretch>
        </p:blipFill>
        <p:spPr>
          <a:xfrm rot="5400000">
            <a:off x="4699483" y="2975842"/>
            <a:ext cx="3658499" cy="52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285525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4055</TotalTime>
  <Words>1620</Words>
  <Application>Microsoft Office PowerPoint</Application>
  <PresentationFormat>Экран (4:3)</PresentationFormat>
  <Paragraphs>127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1</cp:lastModifiedBy>
  <cp:revision>261</cp:revision>
  <cp:lastPrinted>2018-03-17T18:44:05Z</cp:lastPrinted>
  <dcterms:created xsi:type="dcterms:W3CDTF">2013-04-09T15:20:34Z</dcterms:created>
  <dcterms:modified xsi:type="dcterms:W3CDTF">2021-02-15T13:34:06Z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4156697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